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7"/>
  </p:notesMasterIdLst>
  <p:handoutMasterIdLst>
    <p:handoutMasterId r:id="rId28"/>
  </p:handoutMasterIdLst>
  <p:sldIdLst>
    <p:sldId id="292" r:id="rId5"/>
    <p:sldId id="291" r:id="rId6"/>
    <p:sldId id="315" r:id="rId7"/>
    <p:sldId id="316" r:id="rId8"/>
    <p:sldId id="317" r:id="rId9"/>
    <p:sldId id="298" r:id="rId10"/>
    <p:sldId id="299" r:id="rId11"/>
    <p:sldId id="300" r:id="rId12"/>
    <p:sldId id="301" r:id="rId13"/>
    <p:sldId id="302" r:id="rId14"/>
    <p:sldId id="303" r:id="rId15"/>
    <p:sldId id="318" r:id="rId16"/>
    <p:sldId id="305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293" r:id="rId25"/>
    <p:sldId id="326" r:id="rId2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3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49" d="100"/>
          <a:sy n="49" d="100"/>
        </p:scale>
        <p:origin x="4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27/03/2024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27/03/2024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xmlns="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xmlns="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xmlns="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xmlns="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xmlns="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A7C93D4F-3003-4D58-9AFB-356A0F800F42}"/>
              </a:ext>
            </a:extLst>
          </p:cNvPr>
          <p:cNvSpPr/>
          <p:nvPr userDrawn="1"/>
        </p:nvSpPr>
        <p:spPr>
          <a:xfrm>
            <a:off x="4942459" y="3841"/>
            <a:ext cx="13993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6D3E1BBA-670B-4CAE-B839-50ADB23DDBC6}"/>
              </a:ext>
            </a:extLst>
          </p:cNvPr>
          <p:cNvSpPr/>
          <p:nvPr userDrawn="1"/>
        </p:nvSpPr>
        <p:spPr>
          <a:xfrm>
            <a:off x="4873944" y="-1345"/>
            <a:ext cx="1399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07F6110B-C008-0593-9F16-FA399C4FB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6" y="1782"/>
            <a:ext cx="4880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xmlns="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xmlns="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xmlns="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27/03/2024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800" dirty="0" smtClean="0"/>
              <a:t>RUOLO DELLA TERAPIA MEDICA</a:t>
            </a:r>
            <a:endParaRPr lang="it-IT" sz="48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FFC000"/>
                </a:solidFill>
              </a:rPr>
              <a:t>LUCA BUSETTO</a:t>
            </a:r>
          </a:p>
          <a:p>
            <a:r>
              <a:rPr lang="it-IT" sz="2800" b="1" dirty="0" smtClean="0">
                <a:solidFill>
                  <a:srgbClr val="FFC000"/>
                </a:solidFill>
              </a:rPr>
              <a:t>Università di PADOVA</a:t>
            </a:r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01" y="372518"/>
            <a:ext cx="4495800" cy="604839"/>
          </a:xfrm>
          <a:prstGeom prst="rect">
            <a:avLst/>
          </a:prstGeom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1208609" y="5595542"/>
            <a:ext cx="36174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Jastreboff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AM et al. N </a:t>
            </a: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Engl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J </a:t>
            </a: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Med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2023; </a:t>
            </a: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june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26</a:t>
            </a:r>
            <a:endParaRPr lang="en-US" altLang="en-US" sz="1200" b="1" dirty="0">
              <a:solidFill>
                <a:srgbClr val="292934"/>
              </a:solidFill>
              <a:latin typeface="Arial"/>
              <a:cs typeface="Tahoma" pitchFamily="3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162" y="4878579"/>
            <a:ext cx="7307580" cy="35337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53" y="2052247"/>
            <a:ext cx="5372100" cy="230886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3952" y="1766496"/>
            <a:ext cx="626364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>
            <a:grpSpLocks noChangeAspect="1"/>
          </p:cNvGrpSpPr>
          <p:nvPr/>
        </p:nvGrpSpPr>
        <p:grpSpPr>
          <a:xfrm>
            <a:off x="1775522" y="1226456"/>
            <a:ext cx="7954653" cy="4705747"/>
            <a:chOff x="1784199" y="1563024"/>
            <a:chExt cx="7348781" cy="4347330"/>
          </a:xfrm>
        </p:grpSpPr>
        <p:sp>
          <p:nvSpPr>
            <p:cNvPr id="4" name="Rettangolo 3"/>
            <p:cNvSpPr/>
            <p:nvPr/>
          </p:nvSpPr>
          <p:spPr>
            <a:xfrm>
              <a:off x="2801635" y="5157194"/>
              <a:ext cx="1640501" cy="753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it-IT" sz="1351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" name="Connettore 2 4"/>
            <p:cNvCxnSpPr/>
            <p:nvPr/>
          </p:nvCxnSpPr>
          <p:spPr>
            <a:xfrm flipV="1">
              <a:off x="2931528" y="2175432"/>
              <a:ext cx="0" cy="29703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nettore 2 5"/>
            <p:cNvCxnSpPr/>
            <p:nvPr/>
          </p:nvCxnSpPr>
          <p:spPr>
            <a:xfrm>
              <a:off x="2931528" y="5123168"/>
              <a:ext cx="61961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Connettore 2 6"/>
            <p:cNvCxnSpPr/>
            <p:nvPr/>
          </p:nvCxnSpPr>
          <p:spPr>
            <a:xfrm flipV="1">
              <a:off x="2931528" y="2094610"/>
              <a:ext cx="5484762" cy="3017129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sellaDiTesto 7"/>
            <p:cNvSpPr txBox="1"/>
            <p:nvPr/>
          </p:nvSpPr>
          <p:spPr>
            <a:xfrm>
              <a:off x="8632136" y="5339083"/>
              <a:ext cx="500844" cy="277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>
                <a:defRPr/>
              </a:pPr>
              <a:r>
                <a:rPr lang="it-IT" sz="1351" b="1" dirty="0">
                  <a:solidFill>
                    <a:prstClr val="black"/>
                  </a:solidFill>
                  <a:latin typeface="Calibri"/>
                </a:rPr>
                <a:t>%WL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4181864" y="5203992"/>
              <a:ext cx="333500" cy="277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>
                <a:defRPr/>
              </a:pPr>
              <a:r>
                <a:rPr lang="it-IT" sz="1351" b="1" dirty="0">
                  <a:solidFill>
                    <a:prstClr val="black"/>
                  </a:solidFill>
                  <a:latin typeface="Calibri"/>
                </a:rPr>
                <a:t>10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951540" y="5200583"/>
              <a:ext cx="333500" cy="277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>
                <a:defRPr/>
              </a:pPr>
              <a:r>
                <a:rPr lang="it-IT" sz="1351" b="1" dirty="0">
                  <a:solidFill>
                    <a:prstClr val="black"/>
                  </a:solidFill>
                  <a:latin typeface="Calibri"/>
                </a:rPr>
                <a:t>20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7627032" y="5200583"/>
              <a:ext cx="333500" cy="277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>
                <a:defRPr/>
              </a:pPr>
              <a:r>
                <a:rPr lang="it-IT" sz="1351" b="1" dirty="0">
                  <a:solidFill>
                    <a:prstClr val="black"/>
                  </a:solidFill>
                  <a:latin typeface="Calibri"/>
                </a:rPr>
                <a:t>30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784199" y="1563024"/>
              <a:ext cx="1728192" cy="277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89">
                <a:defRPr/>
              </a:pPr>
              <a:r>
                <a:rPr lang="it-IT" sz="1351" b="1" dirty="0" err="1">
                  <a:solidFill>
                    <a:prstClr val="black"/>
                  </a:solidFill>
                  <a:latin typeface="Calibri"/>
                </a:rPr>
                <a:t>Invasivity</a:t>
              </a:r>
              <a:r>
                <a:rPr lang="it-IT" sz="1351" b="1" dirty="0">
                  <a:solidFill>
                    <a:prstClr val="black"/>
                  </a:solidFill>
                  <a:latin typeface="Calibri"/>
                </a:rPr>
                <a:t>/</a:t>
              </a:r>
              <a:r>
                <a:rPr lang="it-IT" sz="1351" b="1" dirty="0" err="1">
                  <a:solidFill>
                    <a:prstClr val="black"/>
                  </a:solidFill>
                  <a:latin typeface="Calibri"/>
                </a:rPr>
                <a:t>Risk</a:t>
              </a:r>
              <a:r>
                <a:rPr lang="it-IT" sz="1351" b="1" dirty="0">
                  <a:solidFill>
                    <a:prstClr val="black"/>
                  </a:solidFill>
                  <a:latin typeface="Calibri"/>
                </a:rPr>
                <a:t>/</a:t>
              </a:r>
              <a:r>
                <a:rPr lang="it-IT" sz="1351" b="1" dirty="0" err="1">
                  <a:solidFill>
                    <a:prstClr val="black"/>
                  </a:solidFill>
                  <a:latin typeface="Calibri"/>
                </a:rPr>
                <a:t>Cost</a:t>
              </a:r>
              <a:endParaRPr lang="it-IT" sz="1351" b="1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" name="Immagine 12" descr="Dieta e attività fisica: un bilancio perfetto - Siena News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733" y="4493393"/>
              <a:ext cx="822960" cy="548952"/>
            </a:xfrm>
            <a:prstGeom prst="rect">
              <a:avLst/>
            </a:prstGeom>
          </p:spPr>
        </p:pic>
        <p:cxnSp>
          <p:nvCxnSpPr>
            <p:cNvPr id="14" name="Connettore diritto 6"/>
            <p:cNvCxnSpPr/>
            <p:nvPr/>
          </p:nvCxnSpPr>
          <p:spPr>
            <a:xfrm flipV="1">
              <a:off x="4324350" y="2297430"/>
              <a:ext cx="0" cy="28143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23"/>
            <p:cNvCxnSpPr/>
            <p:nvPr/>
          </p:nvCxnSpPr>
          <p:spPr>
            <a:xfrm flipV="1">
              <a:off x="6073140" y="2297430"/>
              <a:ext cx="0" cy="28143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24"/>
            <p:cNvCxnSpPr/>
            <p:nvPr/>
          </p:nvCxnSpPr>
          <p:spPr>
            <a:xfrm flipV="1">
              <a:off x="7764780" y="2297430"/>
              <a:ext cx="0" cy="28143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magine 16" descr="Los políticos quieren controlarlo todo, incluido la ...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1880" y="2175433"/>
              <a:ext cx="685800" cy="545211"/>
            </a:xfrm>
            <a:prstGeom prst="rect">
              <a:avLst/>
            </a:prstGeom>
          </p:spPr>
        </p:pic>
        <p:pic>
          <p:nvPicPr>
            <p:cNvPr id="18" name="Immagine 17" descr="Si tomo antibióticos, ¿debo modificar mi alimentación ...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658" y="4162187"/>
              <a:ext cx="685800" cy="685800"/>
            </a:xfrm>
            <a:prstGeom prst="rect">
              <a:avLst/>
            </a:prstGeom>
          </p:spPr>
        </p:pic>
      </p:grpSp>
      <p:pic>
        <p:nvPicPr>
          <p:cNvPr id="20" name="Immagine 19" descr="Il mio diabete L'insulina lispro biosimilarizzata non è inferiore a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75" y="2009041"/>
            <a:ext cx="1751648" cy="714375"/>
          </a:xfrm>
          <a:prstGeom prst="rect">
            <a:avLst/>
          </a:prstGeom>
        </p:spPr>
      </p:pic>
      <p:sp>
        <p:nvSpPr>
          <p:cNvPr id="2" name="Freccia a destra 1"/>
          <p:cNvSpPr/>
          <p:nvPr/>
        </p:nvSpPr>
        <p:spPr>
          <a:xfrm rot="19887726">
            <a:off x="4810352" y="2919596"/>
            <a:ext cx="2952176" cy="1375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19066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22872C-1453-C37A-7471-5B8AE3F605C2}"/>
              </a:ext>
            </a:extLst>
          </p:cNvPr>
          <p:cNvSpPr txBox="1">
            <a:spLocks/>
          </p:cNvSpPr>
          <p:nvPr/>
        </p:nvSpPr>
        <p:spPr>
          <a:xfrm>
            <a:off x="1055440" y="570136"/>
            <a:ext cx="7900597" cy="6563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Will new pharmacological treatment for obesity and early diabetes replace bariatric surgery? </a:t>
            </a:r>
            <a:endParaRPr lang="en-US" sz="3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645" y="2307846"/>
            <a:ext cx="5781803" cy="1543685"/>
          </a:xfrm>
          <a:prstGeom prst="rect">
            <a:avLst/>
          </a:prstGeom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055440" y="5589241"/>
            <a:ext cx="40138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Lingway</a:t>
            </a:r>
            <a:r>
              <a:rPr lang="it-IT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I et al. Lancet </a:t>
            </a:r>
            <a:r>
              <a:rPr lang="it-IT" alt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Diabetes</a:t>
            </a:r>
            <a:r>
              <a:rPr lang="it-IT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Endocrinol</a:t>
            </a:r>
            <a:r>
              <a:rPr lang="it-IT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2023;11:541</a:t>
            </a:r>
            <a:endParaRPr lang="it-IT" alt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344" y="1249542"/>
            <a:ext cx="4688779" cy="4256917"/>
          </a:xfrm>
          <a:prstGeom prst="rect">
            <a:avLst/>
          </a:prstGeom>
        </p:spPr>
      </p:pic>
      <p:sp>
        <p:nvSpPr>
          <p:cNvPr id="4" name="CasellaDiTesto 2"/>
          <p:cNvSpPr txBox="1">
            <a:spLocks noChangeArrowheads="1"/>
          </p:cNvSpPr>
          <p:nvPr/>
        </p:nvSpPr>
        <p:spPr bwMode="auto">
          <a:xfrm>
            <a:off x="1041195" y="5352571"/>
            <a:ext cx="36045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Jastreboff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AM et al. N </a:t>
            </a: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Engl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J </a:t>
            </a: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Med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2022;387:205</a:t>
            </a:r>
            <a:endParaRPr lang="en-US" altLang="en-US" sz="1200" b="1" dirty="0">
              <a:solidFill>
                <a:srgbClr val="292934"/>
              </a:solidFill>
              <a:latin typeface="Arial"/>
              <a:cs typeface="Tahoma" pitchFamily="3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1" y="699347"/>
            <a:ext cx="6645241" cy="389400"/>
          </a:xfrm>
          <a:prstGeom prst="rect">
            <a:avLst/>
          </a:prstGeom>
        </p:spPr>
      </p:pic>
      <p:cxnSp>
        <p:nvCxnSpPr>
          <p:cNvPr id="7" name="Connettore diritto 6"/>
          <p:cNvCxnSpPr/>
          <p:nvPr/>
        </p:nvCxnSpPr>
        <p:spPr>
          <a:xfrm>
            <a:off x="6251838" y="1970887"/>
            <a:ext cx="3721769" cy="9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ccia in giù 7"/>
          <p:cNvSpPr/>
          <p:nvPr/>
        </p:nvSpPr>
        <p:spPr>
          <a:xfrm>
            <a:off x="9689433" y="2071724"/>
            <a:ext cx="165004" cy="14850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9" name="Freccia in giù 8"/>
          <p:cNvSpPr/>
          <p:nvPr/>
        </p:nvSpPr>
        <p:spPr>
          <a:xfrm>
            <a:off x="8820103" y="2071722"/>
            <a:ext cx="165004" cy="86169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0" name="Freccia in giù 9"/>
          <p:cNvSpPr/>
          <p:nvPr/>
        </p:nvSpPr>
        <p:spPr>
          <a:xfrm>
            <a:off x="8030219" y="2071724"/>
            <a:ext cx="165004" cy="50418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F22872C-1453-C37A-7471-5B8AE3F605C2}"/>
              </a:ext>
            </a:extLst>
          </p:cNvPr>
          <p:cNvSpPr txBox="1">
            <a:spLocks/>
          </p:cNvSpPr>
          <p:nvPr/>
        </p:nvSpPr>
        <p:spPr>
          <a:xfrm>
            <a:off x="958774" y="2157877"/>
            <a:ext cx="4140633" cy="6563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rgbClr val="D18A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 significant proportion of patients do will not achieve the target with obesity management medications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81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1055440" y="5589241"/>
            <a:ext cx="30243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Peterli R et al. JAMA 2018;319:255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73" y="586551"/>
            <a:ext cx="4267200" cy="10001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20" y="824537"/>
            <a:ext cx="4572000" cy="54292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0F22872C-1453-C37A-7471-5B8AE3F605C2}"/>
              </a:ext>
            </a:extLst>
          </p:cNvPr>
          <p:cNvSpPr txBox="1">
            <a:spLocks/>
          </p:cNvSpPr>
          <p:nvPr/>
        </p:nvSpPr>
        <p:spPr>
          <a:xfrm>
            <a:off x="958774" y="2157877"/>
            <a:ext cx="4140633" cy="6563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rgbClr val="D18A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 significant proportion of patients do will not achieve the target with bariatric/metabolic surgery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68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023993" y="6153206"/>
            <a:ext cx="424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>
                <a:solidFill>
                  <a:prstClr val="black"/>
                </a:solidFill>
              </a:rPr>
              <a:t>Miras</a:t>
            </a:r>
            <a:r>
              <a:rPr lang="it-IT" sz="1200" b="1" dirty="0">
                <a:solidFill>
                  <a:prstClr val="black"/>
                </a:solidFill>
              </a:rPr>
              <a:t> AD et al. Lancet </a:t>
            </a:r>
            <a:r>
              <a:rPr lang="it-IT" sz="1200" b="1" dirty="0" err="1">
                <a:solidFill>
                  <a:prstClr val="black"/>
                </a:solidFill>
              </a:rPr>
              <a:t>Diabetes</a:t>
            </a:r>
            <a:r>
              <a:rPr lang="it-IT" sz="1200" b="1" dirty="0">
                <a:solidFill>
                  <a:prstClr val="black"/>
                </a:solidFill>
              </a:rPr>
              <a:t> </a:t>
            </a:r>
            <a:r>
              <a:rPr lang="it-IT" sz="1200" b="1" dirty="0" err="1">
                <a:solidFill>
                  <a:prstClr val="black"/>
                </a:solidFill>
              </a:rPr>
              <a:t>Endocrinol</a:t>
            </a:r>
            <a:r>
              <a:rPr lang="it-IT" sz="1200" b="1" dirty="0">
                <a:solidFill>
                  <a:prstClr val="black"/>
                </a:solidFill>
              </a:rPr>
              <a:t> 2019;7:549</a:t>
            </a:r>
          </a:p>
        </p:txBody>
      </p:sp>
      <p:sp>
        <p:nvSpPr>
          <p:cNvPr id="3" name="Rettangolo 2"/>
          <p:cNvSpPr/>
          <p:nvPr/>
        </p:nvSpPr>
        <p:spPr>
          <a:xfrm>
            <a:off x="5087888" y="3068962"/>
            <a:ext cx="1872208" cy="191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1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879976" y="4729465"/>
            <a:ext cx="1872208" cy="231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1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25" y="689607"/>
            <a:ext cx="4523739" cy="91043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8" y="438220"/>
            <a:ext cx="4619175" cy="545306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35" y="2347015"/>
            <a:ext cx="3909060" cy="3806191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780907" y="1743520"/>
            <a:ext cx="4511824" cy="415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1" b="1" dirty="0"/>
              <a:t>RYGB or LSG patients with persistent or recurrent type 2 diabetes </a:t>
            </a:r>
          </a:p>
          <a:p>
            <a:r>
              <a:rPr lang="en-US" sz="1051" b="1" dirty="0"/>
              <a:t>at least 1 year after surgery from five hospitals in London, UK. </a:t>
            </a:r>
            <a:endParaRPr lang="it-IT" sz="1051" b="1" dirty="0"/>
          </a:p>
        </p:txBody>
      </p:sp>
    </p:spTree>
    <p:extLst>
      <p:ext uri="{BB962C8B-B14F-4D97-AF65-F5344CB8AC3E}">
        <p14:creationId xmlns:p14="http://schemas.microsoft.com/office/powerpoint/2010/main" val="33177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836713"/>
            <a:ext cx="4648200" cy="6477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22868" y="5896858"/>
            <a:ext cx="424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>
                <a:solidFill>
                  <a:prstClr val="black"/>
                </a:solidFill>
              </a:rPr>
              <a:t>Mok</a:t>
            </a:r>
            <a:r>
              <a:rPr lang="it-IT" sz="1200" b="1" dirty="0">
                <a:solidFill>
                  <a:prstClr val="black"/>
                </a:solidFill>
              </a:rPr>
              <a:t> J et al. JAMA </a:t>
            </a:r>
            <a:r>
              <a:rPr lang="it-IT" sz="1200" b="1" dirty="0" err="1">
                <a:solidFill>
                  <a:prstClr val="black"/>
                </a:solidFill>
              </a:rPr>
              <a:t>Surg</a:t>
            </a:r>
            <a:r>
              <a:rPr lang="it-IT" sz="1200" b="1" dirty="0">
                <a:solidFill>
                  <a:prstClr val="black"/>
                </a:solidFill>
              </a:rPr>
              <a:t> </a:t>
            </a:r>
            <a:r>
              <a:rPr lang="it-IT" sz="1200" b="1" dirty="0" smtClean="0">
                <a:solidFill>
                  <a:prstClr val="black"/>
                </a:solidFill>
              </a:rPr>
              <a:t>2023;158:1003</a:t>
            </a:r>
            <a:endParaRPr lang="it-IT" sz="1200" b="1" dirty="0">
              <a:solidFill>
                <a:prstClr val="black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37685" y="2204865"/>
            <a:ext cx="45297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/>
              <a:t>Inclusion</a:t>
            </a:r>
            <a:r>
              <a:rPr lang="it-IT" sz="1400" b="1" dirty="0"/>
              <a:t> </a:t>
            </a:r>
            <a:r>
              <a:rPr lang="it-IT" sz="1400" b="1" dirty="0" err="1"/>
              <a:t>criteria</a:t>
            </a:r>
            <a:r>
              <a:rPr lang="it-IT" sz="1400" b="1" dirty="0"/>
              <a:t>:</a:t>
            </a:r>
          </a:p>
          <a:p>
            <a:endParaRPr lang="it-IT" sz="1400" dirty="0"/>
          </a:p>
          <a:p>
            <a:pPr marL="285744" indent="-285744">
              <a:buFontTx/>
              <a:buChar char="-"/>
            </a:pPr>
            <a:r>
              <a:rPr lang="it-IT" sz="1400" b="1" dirty="0" err="1"/>
              <a:t>Poor</a:t>
            </a:r>
            <a:r>
              <a:rPr lang="it-IT" sz="1400" b="1" dirty="0"/>
              <a:t> </a:t>
            </a:r>
            <a:r>
              <a:rPr lang="it-IT" sz="1400" b="1" dirty="0" err="1"/>
              <a:t>weight</a:t>
            </a:r>
            <a:r>
              <a:rPr lang="it-IT" sz="1400" b="1" dirty="0"/>
              <a:t> loss </a:t>
            </a:r>
            <a:r>
              <a:rPr lang="it-IT" sz="1400" b="1" dirty="0" err="1"/>
              <a:t>after</a:t>
            </a:r>
            <a:r>
              <a:rPr lang="it-IT" sz="1400" b="1" dirty="0"/>
              <a:t> MS (RYGB or LSG)</a:t>
            </a:r>
          </a:p>
          <a:p>
            <a:pPr marL="285744" indent="-285744">
              <a:buFontTx/>
              <a:buChar char="-"/>
            </a:pPr>
            <a:endParaRPr lang="it-IT" sz="1400" b="1" dirty="0"/>
          </a:p>
          <a:p>
            <a:r>
              <a:rPr lang="it-IT" sz="1400" dirty="0"/>
              <a:t>      ≤ 20% body </a:t>
            </a:r>
            <a:r>
              <a:rPr lang="it-IT" sz="1400" dirty="0" err="1"/>
              <a:t>weight</a:t>
            </a:r>
            <a:r>
              <a:rPr lang="it-IT" sz="1400" dirty="0"/>
              <a:t> loss </a:t>
            </a:r>
            <a:r>
              <a:rPr lang="it-IT" sz="1400" dirty="0" err="1"/>
              <a:t>at</a:t>
            </a:r>
            <a:r>
              <a:rPr lang="it-IT" sz="1400" dirty="0"/>
              <a:t> </a:t>
            </a:r>
            <a:r>
              <a:rPr lang="it-IT" sz="1400" dirty="0" err="1"/>
              <a:t>least</a:t>
            </a:r>
            <a:r>
              <a:rPr lang="it-IT" sz="1400" dirty="0"/>
              <a:t> 1 </a:t>
            </a:r>
            <a:r>
              <a:rPr lang="it-IT" sz="1400" dirty="0" err="1"/>
              <a:t>year</a:t>
            </a:r>
            <a:r>
              <a:rPr lang="it-IT" sz="1400" dirty="0"/>
              <a:t> </a:t>
            </a:r>
            <a:r>
              <a:rPr lang="it-IT" sz="1400" dirty="0" err="1"/>
              <a:t>after</a:t>
            </a:r>
            <a:r>
              <a:rPr lang="it-IT" sz="1400" dirty="0"/>
              <a:t> MS </a:t>
            </a:r>
          </a:p>
          <a:p>
            <a:endParaRPr lang="it-IT" sz="1400" dirty="0"/>
          </a:p>
          <a:p>
            <a:pPr marL="285744" indent="-285744">
              <a:buFontTx/>
              <a:buChar char="-"/>
            </a:pPr>
            <a:r>
              <a:rPr lang="it-IT" sz="1400" b="1" dirty="0" err="1"/>
              <a:t>Suboptimal</a:t>
            </a:r>
            <a:r>
              <a:rPr lang="it-IT" sz="1400" b="1" dirty="0"/>
              <a:t> </a:t>
            </a:r>
            <a:r>
              <a:rPr lang="it-IT" sz="1400" b="1" dirty="0" err="1"/>
              <a:t>nutrient-stimulated</a:t>
            </a:r>
            <a:r>
              <a:rPr lang="it-IT" sz="1400" b="1" dirty="0"/>
              <a:t> GLP-1 </a:t>
            </a:r>
            <a:r>
              <a:rPr lang="it-IT" sz="1400" b="1" dirty="0" err="1"/>
              <a:t>response</a:t>
            </a:r>
            <a:endParaRPr lang="it-IT" sz="1400" b="1" dirty="0"/>
          </a:p>
          <a:p>
            <a:pPr marL="285744" indent="-285744">
              <a:buFontTx/>
              <a:buChar char="-"/>
            </a:pPr>
            <a:endParaRPr lang="it-IT" sz="1400" b="1" dirty="0"/>
          </a:p>
          <a:p>
            <a:r>
              <a:rPr lang="en-US" sz="1400" b="1" dirty="0"/>
              <a:t>      </a:t>
            </a:r>
            <a:r>
              <a:rPr lang="en-US" sz="1400" dirty="0"/>
              <a:t>≤ 2-fold increase in circulation GLP-1 between 0 and 30</a:t>
            </a:r>
          </a:p>
          <a:p>
            <a:r>
              <a:rPr lang="en-US" sz="1400" dirty="0"/>
              <a:t>      min following a </a:t>
            </a:r>
            <a:r>
              <a:rPr lang="en-US" sz="1400" dirty="0" err="1"/>
              <a:t>standardised</a:t>
            </a:r>
            <a:r>
              <a:rPr lang="en-US" sz="1400" dirty="0"/>
              <a:t>  500 kcal mixed liquid meal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871826"/>
            <a:ext cx="5200651" cy="44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39" y="794768"/>
            <a:ext cx="4648200" cy="6477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18179" y="5731167"/>
            <a:ext cx="424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solidFill>
                  <a:prstClr val="black"/>
                </a:solidFill>
              </a:rPr>
              <a:t>Mok</a:t>
            </a:r>
            <a:r>
              <a:rPr lang="it-IT" sz="1200" b="1" dirty="0" smtClean="0">
                <a:solidFill>
                  <a:prstClr val="black"/>
                </a:solidFill>
              </a:rPr>
              <a:t> J et al. JAMA </a:t>
            </a:r>
            <a:r>
              <a:rPr lang="it-IT" sz="1200" b="1" dirty="0" err="1" smtClean="0">
                <a:solidFill>
                  <a:prstClr val="black"/>
                </a:solidFill>
              </a:rPr>
              <a:t>Surg</a:t>
            </a:r>
            <a:r>
              <a:rPr lang="it-IT" sz="1200" b="1" dirty="0" smtClean="0">
                <a:solidFill>
                  <a:prstClr val="black"/>
                </a:solidFill>
              </a:rPr>
              <a:t> </a:t>
            </a:r>
            <a:r>
              <a:rPr lang="it-IT" sz="1200" b="1" dirty="0">
                <a:solidFill>
                  <a:prstClr val="black"/>
                </a:solidFill>
              </a:rPr>
              <a:t>2023;158:1003</a:t>
            </a:r>
            <a:endParaRPr lang="it-IT" sz="1200" b="1" dirty="0">
              <a:solidFill>
                <a:prstClr val="black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24" y="2090911"/>
            <a:ext cx="4152900" cy="23622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6" y="2234927"/>
            <a:ext cx="72771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741030" y="6094959"/>
            <a:ext cx="5167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Carlsson</a:t>
            </a:r>
            <a:r>
              <a:rPr lang="it-IT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LMS et al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2020;383:1535</a:t>
            </a:r>
            <a:endParaRPr lang="it-IT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31" y="478326"/>
            <a:ext cx="4124325" cy="66675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216" y="1270867"/>
            <a:ext cx="5836920" cy="46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803394" y="5775443"/>
            <a:ext cx="5167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Lincoff</a:t>
            </a:r>
            <a:r>
              <a:rPr lang="it-IT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AM et al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2023;389:2221</a:t>
            </a:r>
            <a:endParaRPr lang="it-IT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33" y="437543"/>
            <a:ext cx="4495800" cy="5619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46" y="1702574"/>
            <a:ext cx="3937000" cy="31877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937" y="1664473"/>
            <a:ext cx="39370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764667" y="2077101"/>
            <a:ext cx="5776968" cy="131445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FBBA00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BBA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BBA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BBA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BBA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/>
              <a:t>Luca Busetto</a:t>
            </a:r>
            <a:endParaRPr lang="en-US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75249" y="2590312"/>
            <a:ext cx="638476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/>
            <a:r>
              <a:rPr lang="it-IT" sz="1400" dirty="0" smtClean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Dipartimento di Medicina </a:t>
            </a:r>
            <a:r>
              <a:rPr lang="it-IT" sz="1400" dirty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– DIMED</a:t>
            </a:r>
          </a:p>
          <a:p>
            <a:pPr defTabSz="685783"/>
            <a:r>
              <a:rPr lang="it-IT" sz="1400" dirty="0" smtClean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Università degli Studi di Padova</a:t>
            </a:r>
            <a:endParaRPr lang="it-IT" sz="1400" dirty="0">
              <a:solidFill>
                <a:srgbClr val="292934">
                  <a:lumMod val="75000"/>
                  <a:lumOff val="25000"/>
                </a:srgbClr>
              </a:solidFill>
              <a:latin typeface="Arial"/>
            </a:endParaRPr>
          </a:p>
          <a:p>
            <a:pPr defTabSz="685783"/>
            <a:endParaRPr lang="it-IT" sz="1400" dirty="0">
              <a:solidFill>
                <a:srgbClr val="292934">
                  <a:lumMod val="75000"/>
                  <a:lumOff val="25000"/>
                </a:srgbClr>
              </a:solidFill>
              <a:latin typeface="Arial"/>
            </a:endParaRPr>
          </a:p>
          <a:p>
            <a:pPr defTabSz="685783"/>
            <a:r>
              <a:rPr lang="it-IT" sz="1400" dirty="0" smtClean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Centro per lo Studio ed il Trattamento Integrato dell’Obesità</a:t>
            </a:r>
            <a:endParaRPr lang="it-IT" sz="1400" dirty="0">
              <a:solidFill>
                <a:srgbClr val="292934">
                  <a:lumMod val="75000"/>
                  <a:lumOff val="25000"/>
                </a:srgbClr>
              </a:solidFill>
              <a:latin typeface="Arial"/>
            </a:endParaRPr>
          </a:p>
          <a:p>
            <a:pPr defTabSz="685783"/>
            <a:r>
              <a:rPr lang="it-IT" sz="1400" dirty="0" smtClean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Azienda Ospedaliera di Padova</a:t>
            </a:r>
          </a:p>
          <a:p>
            <a:pPr defTabSz="685783"/>
            <a:endParaRPr lang="it-IT" sz="1400" dirty="0">
              <a:solidFill>
                <a:srgbClr val="292934">
                  <a:lumMod val="75000"/>
                  <a:lumOff val="25000"/>
                </a:srgbClr>
              </a:solidFill>
              <a:latin typeface="Arial"/>
            </a:endParaRPr>
          </a:p>
          <a:p>
            <a:pPr defTabSz="685783"/>
            <a:r>
              <a:rPr lang="it-IT" sz="1400" dirty="0" smtClean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Direttore Scuola di Specializzazione in Scienza dell’Alimentazione</a:t>
            </a:r>
          </a:p>
          <a:p>
            <a:pPr defTabSz="685783"/>
            <a:r>
              <a:rPr lang="it-IT" sz="1400" dirty="0" smtClean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Università </a:t>
            </a:r>
            <a:r>
              <a:rPr lang="it-IT" sz="1400" dirty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degli Studi di Padova</a:t>
            </a:r>
          </a:p>
          <a:p>
            <a:pPr defTabSz="685783"/>
            <a:endParaRPr lang="it-IT" sz="1400" dirty="0">
              <a:solidFill>
                <a:srgbClr val="292934">
                  <a:lumMod val="75000"/>
                  <a:lumOff val="25000"/>
                </a:srgbClr>
              </a:solidFill>
              <a:latin typeface="Arial"/>
            </a:endParaRPr>
          </a:p>
          <a:p>
            <a:pPr defTabSz="685783"/>
            <a:r>
              <a:rPr lang="it-IT" sz="1400" dirty="0" smtClean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Vice Presidente della </a:t>
            </a:r>
            <a:r>
              <a:rPr lang="it-IT" sz="1400" dirty="0" err="1" smtClean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European</a:t>
            </a:r>
            <a:r>
              <a:rPr lang="it-IT" sz="1400" dirty="0" smtClean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 </a:t>
            </a:r>
            <a:r>
              <a:rPr lang="it-IT" sz="1400" dirty="0" err="1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Association</a:t>
            </a:r>
            <a:r>
              <a:rPr lang="it-IT" sz="1400" dirty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 for the </a:t>
            </a:r>
            <a:r>
              <a:rPr lang="it-IT" sz="1400" dirty="0" err="1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Study</a:t>
            </a:r>
            <a:r>
              <a:rPr lang="it-IT" sz="1400" dirty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 of Obesity (EASO)</a:t>
            </a:r>
          </a:p>
          <a:p>
            <a:pPr defTabSz="685783"/>
            <a:endParaRPr lang="it-IT" sz="1400" dirty="0">
              <a:solidFill>
                <a:srgbClr val="292934">
                  <a:lumMod val="75000"/>
                  <a:lumOff val="25000"/>
                </a:srgbClr>
              </a:solidFill>
              <a:latin typeface="Arial"/>
            </a:endParaRPr>
          </a:p>
          <a:p>
            <a:pPr defTabSz="685783"/>
            <a:r>
              <a:rPr lang="it-IT" sz="1400" dirty="0" err="1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Past</a:t>
            </a:r>
            <a:r>
              <a:rPr lang="it-IT" sz="1400" dirty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 </a:t>
            </a:r>
            <a:r>
              <a:rPr lang="it-IT" sz="1400" dirty="0" err="1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President</a:t>
            </a:r>
            <a:r>
              <a:rPr lang="it-IT" sz="1400" dirty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 </a:t>
            </a:r>
            <a:r>
              <a:rPr lang="it-IT" sz="1400" dirty="0" smtClean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della Società Italiana dell’Obesità </a:t>
            </a:r>
            <a:r>
              <a:rPr lang="it-IT" sz="1400" dirty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(SIO)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531" y="4398542"/>
            <a:ext cx="1146197" cy="48125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385" y="2248486"/>
            <a:ext cx="1428407" cy="634341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403" y="3025805"/>
            <a:ext cx="1614832" cy="44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03" y="4809474"/>
            <a:ext cx="863692" cy="57607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313" y="3679422"/>
            <a:ext cx="1428407" cy="6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39418" y="908721"/>
            <a:ext cx="4062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TREATING OBESITY TO TARGET</a:t>
            </a:r>
          </a:p>
        </p:txBody>
      </p:sp>
      <p:pic>
        <p:nvPicPr>
          <p:cNvPr id="3" name="Immagine 2" descr="Il mio diabete L'insulina lispro biosimilarizzata non è inferiore 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9" y="2008262"/>
            <a:ext cx="1751648" cy="714375"/>
          </a:xfrm>
          <a:prstGeom prst="rect">
            <a:avLst/>
          </a:prstGeom>
        </p:spPr>
      </p:pic>
      <p:sp>
        <p:nvSpPr>
          <p:cNvPr id="4" name="Freccia a destra 3"/>
          <p:cNvSpPr/>
          <p:nvPr/>
        </p:nvSpPr>
        <p:spPr>
          <a:xfrm>
            <a:off x="5231904" y="3600820"/>
            <a:ext cx="25202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1"/>
          </a:p>
        </p:txBody>
      </p:sp>
      <p:pic>
        <p:nvPicPr>
          <p:cNvPr id="5" name="Immagine 4" descr="Tino Robot: febbraio 20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2969119"/>
            <a:ext cx="2463800" cy="1695451"/>
          </a:xfrm>
          <a:prstGeom prst="rect">
            <a:avLst/>
          </a:prstGeom>
        </p:spPr>
      </p:pic>
      <p:pic>
        <p:nvPicPr>
          <p:cNvPr id="6" name="Immagine 5" descr="Los políticos quieren controlarlo todo, incluido la ...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23" y="3360513"/>
            <a:ext cx="1371600" cy="1085851"/>
          </a:xfrm>
          <a:prstGeom prst="rect">
            <a:avLst/>
          </a:prstGeom>
        </p:spPr>
      </p:pic>
      <p:pic>
        <p:nvPicPr>
          <p:cNvPr id="7" name="Immagine 6" descr="Si tomo antibióticos, ¿debo modificar mi alimentación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67" y="4941168"/>
            <a:ext cx="1219200" cy="1219200"/>
          </a:xfrm>
          <a:prstGeom prst="rect">
            <a:avLst/>
          </a:prstGeom>
        </p:spPr>
      </p:pic>
      <p:sp>
        <p:nvSpPr>
          <p:cNvPr id="8" name="Parentesi graffa chiusa 7"/>
          <p:cNvSpPr/>
          <p:nvPr/>
        </p:nvSpPr>
        <p:spPr>
          <a:xfrm>
            <a:off x="3863752" y="2132856"/>
            <a:ext cx="864096" cy="3528392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351"/>
          </a:p>
        </p:txBody>
      </p:sp>
    </p:spTree>
    <p:extLst>
      <p:ext uri="{BB962C8B-B14F-4D97-AF65-F5344CB8AC3E}">
        <p14:creationId xmlns:p14="http://schemas.microsoft.com/office/powerpoint/2010/main" val="4403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044" y="1748731"/>
            <a:ext cx="2657475" cy="3552825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5553192" y="3525142"/>
            <a:ext cx="2885875" cy="1751131"/>
            <a:chOff x="6338831" y="3346832"/>
            <a:chExt cx="2885874" cy="1751130"/>
          </a:xfrm>
        </p:grpSpPr>
        <p:sp>
          <p:nvSpPr>
            <p:cNvPr id="6" name="CasellaDiTesto 5"/>
            <p:cNvSpPr txBox="1"/>
            <p:nvPr/>
          </p:nvSpPr>
          <p:spPr>
            <a:xfrm>
              <a:off x="6815264" y="3346832"/>
              <a:ext cx="2409441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67" b="1" dirty="0"/>
                <a:t>luca.busetto@unipd.it</a:t>
              </a:r>
            </a:p>
          </p:txBody>
        </p:sp>
        <p:pic>
          <p:nvPicPr>
            <p:cNvPr id="7" name="Immagine 6" descr="Week Adjourned: 9.11.15 - Facebook, E-Cigarettes, RV ..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262" y="3938394"/>
              <a:ext cx="342900" cy="342900"/>
            </a:xfrm>
            <a:prstGeom prst="rect">
              <a:avLst/>
            </a:prstGeom>
          </p:spPr>
        </p:pic>
        <p:pic>
          <p:nvPicPr>
            <p:cNvPr id="8" name="Immagine 7" descr="File:Electronic.mail.png - Wikimedia Commons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8710" y="3346832"/>
              <a:ext cx="317540" cy="340400"/>
            </a:xfrm>
            <a:prstGeom prst="rect">
              <a:avLst/>
            </a:prstGeom>
          </p:spPr>
        </p:pic>
        <p:sp>
          <p:nvSpPr>
            <p:cNvPr id="9" name="CasellaDiTesto 8"/>
            <p:cNvSpPr txBox="1"/>
            <p:nvPr/>
          </p:nvSpPr>
          <p:spPr>
            <a:xfrm>
              <a:off x="6815264" y="3892225"/>
              <a:ext cx="1454051" cy="587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67" b="1" dirty="0"/>
                <a:t>Luca Busetto</a:t>
              </a:r>
            </a:p>
            <a:p>
              <a:endParaRPr lang="it-IT" sz="1351" b="1" dirty="0"/>
            </a:p>
          </p:txBody>
        </p:sp>
        <p:pic>
          <p:nvPicPr>
            <p:cNvPr id="10" name="Immagine 9" descr="Team:Macquarie Australia - 2017.igem.or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831" y="4510428"/>
              <a:ext cx="385763" cy="385763"/>
            </a:xfrm>
            <a:prstGeom prst="rect">
              <a:avLst/>
            </a:prstGeom>
          </p:spPr>
        </p:pic>
        <p:sp>
          <p:nvSpPr>
            <p:cNvPr id="11" name="CasellaDiTesto 10"/>
            <p:cNvSpPr txBox="1"/>
            <p:nvPr/>
          </p:nvSpPr>
          <p:spPr>
            <a:xfrm>
              <a:off x="6815266" y="4510429"/>
              <a:ext cx="1684884" cy="587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67" b="1" dirty="0"/>
                <a:t>@</a:t>
              </a:r>
              <a:r>
                <a:rPr lang="it-IT" sz="1867" b="1" dirty="0" err="1"/>
                <a:t>busetto_luca</a:t>
              </a:r>
              <a:endParaRPr lang="it-IT" sz="1867" b="1" dirty="0"/>
            </a:p>
            <a:p>
              <a:endParaRPr lang="it-IT" sz="1351" b="1" dirty="0"/>
            </a:p>
          </p:txBody>
        </p:sp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269654" y="1652009"/>
            <a:ext cx="3166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b="1" dirty="0">
                <a:solidFill>
                  <a:schemeClr val="bg1"/>
                </a:solidFill>
                <a:latin typeface="Tahoma" pitchFamily="34" charset="0"/>
              </a:rPr>
              <a:t>Grazie !!!</a:t>
            </a:r>
            <a:endParaRPr lang="it-IT" altLang="it-IT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Fumetto 3 12"/>
          <p:cNvSpPr/>
          <p:nvPr/>
        </p:nvSpPr>
        <p:spPr>
          <a:xfrm>
            <a:off x="5373525" y="1392458"/>
            <a:ext cx="3162152" cy="1593612"/>
          </a:xfrm>
          <a:prstGeom prst="wedgeEllipseCallout">
            <a:avLst>
              <a:gd name="adj1" fmla="val 66962"/>
              <a:gd name="adj2" fmla="val 70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1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422054" y="1804409"/>
            <a:ext cx="3166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b="1" dirty="0">
                <a:solidFill>
                  <a:schemeClr val="bg1"/>
                </a:solidFill>
                <a:latin typeface="Tahoma" pitchFamily="34" charset="0"/>
              </a:rPr>
              <a:t>Grazie !!!</a:t>
            </a:r>
            <a:endParaRPr lang="it-IT" altLang="it-IT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269654" y="1652009"/>
            <a:ext cx="3166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b="1" dirty="0">
                <a:solidFill>
                  <a:schemeClr val="bg1"/>
                </a:solidFill>
                <a:latin typeface="Tahoma" pitchFamily="34" charset="0"/>
              </a:rPr>
              <a:t>Grazie !!!</a:t>
            </a:r>
            <a:endParaRPr lang="it-IT" altLang="it-IT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756" y="261925"/>
            <a:ext cx="4499238" cy="634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3">
            <a:extLst>
              <a:ext uri="{FF2B5EF4-FFF2-40B4-BE49-F238E27FC236}">
                <a16:creationId xmlns:a16="http://schemas.microsoft.com/office/drawing/2014/main" xmlns="" id="{54425222-E696-E645-A37B-A65941F82ACD}"/>
              </a:ext>
            </a:extLst>
          </p:cNvPr>
          <p:cNvSpPr txBox="1">
            <a:spLocks/>
          </p:cNvSpPr>
          <p:nvPr/>
        </p:nvSpPr>
        <p:spPr bwMode="auto">
          <a:xfrm>
            <a:off x="1004172" y="2138364"/>
            <a:ext cx="9620285" cy="132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Century Gothic"/>
                <a:ea typeface="ＭＳ Ｐゴシック" charset="0"/>
                <a:cs typeface="Century Gothic"/>
              </a:defRPr>
            </a:lvl1pPr>
            <a:lvl2pPr marL="812800" indent="-2809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0" i="0" kern="1200">
                <a:solidFill>
                  <a:srgbClr val="0054A5"/>
                </a:solidFill>
                <a:latin typeface="Century Gothic"/>
                <a:ea typeface="ＭＳ Ｐゴシック" charset="0"/>
                <a:cs typeface="Century 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b="0" i="0" kern="1200">
                <a:solidFill>
                  <a:srgbClr val="0054A5"/>
                </a:solidFill>
                <a:latin typeface="Century Gothic"/>
                <a:ea typeface="ＭＳ Ｐゴシック" charset="0"/>
                <a:cs typeface="Century Gothic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b="0" i="0" kern="1200">
                <a:solidFill>
                  <a:srgbClr val="0054A5"/>
                </a:solidFill>
                <a:latin typeface="Century Gothic"/>
                <a:ea typeface="ＭＳ Ｐゴシック" charset="0"/>
                <a:cs typeface="Century Gothic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b="0" i="0" kern="1200">
                <a:solidFill>
                  <a:srgbClr val="0054A5"/>
                </a:solidFill>
                <a:latin typeface="Century Gothic"/>
                <a:ea typeface="ＭＳ Ｐゴシック" charset="0"/>
                <a:cs typeface="Century Gothic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err="1"/>
              <a:t>Disclosures</a:t>
            </a:r>
            <a:r>
              <a:rPr lang="it-IT" sz="1800" b="1" dirty="0"/>
              <a:t>:	- </a:t>
            </a:r>
            <a:r>
              <a:rPr lang="it-IT" sz="1800" b="1" dirty="0" err="1"/>
              <a:t>Advisory</a:t>
            </a:r>
            <a:r>
              <a:rPr lang="it-IT" sz="1800" b="1" dirty="0"/>
              <a:t> Board </a:t>
            </a:r>
            <a:r>
              <a:rPr lang="it-IT" sz="1800" b="1" dirty="0" err="1"/>
              <a:t>Member</a:t>
            </a:r>
            <a:r>
              <a:rPr lang="it-IT" sz="1800" b="1" dirty="0"/>
              <a:t>: 	</a:t>
            </a:r>
            <a:r>
              <a:rPr lang="it-IT" sz="1800" b="1" dirty="0" err="1"/>
              <a:t>Novonordisk</a:t>
            </a:r>
            <a:endParaRPr lang="it-IT" sz="1800" b="1" dirty="0"/>
          </a:p>
          <a:p>
            <a:pPr marL="0" indent="0">
              <a:buNone/>
            </a:pPr>
            <a:r>
              <a:rPr lang="it-IT" sz="1800" b="1" dirty="0"/>
              <a:t>						</a:t>
            </a:r>
            <a:r>
              <a:rPr lang="it-IT" sz="1800" b="1" dirty="0" smtClean="0"/>
              <a:t>Bruno </a:t>
            </a:r>
            <a:r>
              <a:rPr lang="it-IT" sz="1800" b="1" dirty="0"/>
              <a:t>Farmaceutici							</a:t>
            </a:r>
            <a:r>
              <a:rPr lang="it-IT" sz="1800" b="1" dirty="0"/>
              <a:t>	</a:t>
            </a:r>
            <a:r>
              <a:rPr lang="it-IT" sz="1800" b="1" dirty="0" err="1"/>
              <a:t>Pzifer</a:t>
            </a:r>
            <a:endParaRPr lang="it-IT" sz="1800" b="1" dirty="0"/>
          </a:p>
          <a:p>
            <a:pPr marL="0" indent="0">
              <a:buNone/>
            </a:pPr>
            <a:r>
              <a:rPr lang="it-IT" sz="1800" b="1" dirty="0"/>
              <a:t>						</a:t>
            </a:r>
            <a:r>
              <a:rPr lang="it-IT" sz="1800" b="1" dirty="0" smtClean="0"/>
              <a:t>Eli </a:t>
            </a:r>
            <a:r>
              <a:rPr lang="it-IT" sz="1800" b="1" dirty="0"/>
              <a:t>Lilly</a:t>
            </a:r>
          </a:p>
          <a:p>
            <a:pPr marL="0" indent="0">
              <a:buNone/>
            </a:pPr>
            <a:r>
              <a:rPr lang="it-IT" sz="1800" b="1" dirty="0" smtClean="0"/>
              <a:t>						</a:t>
            </a:r>
            <a:r>
              <a:rPr lang="it-IT" sz="1800" b="1" dirty="0" err="1" smtClean="0"/>
              <a:t>Boehringer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Ingelheim</a:t>
            </a:r>
            <a:endParaRPr lang="it-IT" sz="1800" b="1" dirty="0" smtClean="0"/>
          </a:p>
          <a:p>
            <a:pPr marL="0" indent="0">
              <a:buNone/>
            </a:pPr>
            <a:endParaRPr lang="it-IT" sz="1800" b="1" dirty="0"/>
          </a:p>
          <a:p>
            <a:pPr marL="0" indent="0">
              <a:buNone/>
            </a:pPr>
            <a:r>
              <a:rPr lang="it-IT" sz="1800" b="1" dirty="0"/>
              <a:t>	</a:t>
            </a:r>
            <a:r>
              <a:rPr lang="it-IT" sz="1800" b="1" dirty="0"/>
              <a:t>	- </a:t>
            </a:r>
            <a:r>
              <a:rPr lang="it-IT" sz="1800" b="1" dirty="0"/>
              <a:t>Speaker: 			</a:t>
            </a:r>
            <a:r>
              <a:rPr lang="it-IT" sz="1800" b="1" dirty="0" err="1"/>
              <a:t>Rythm</a:t>
            </a:r>
            <a:r>
              <a:rPr lang="it-IT" sz="1800" b="1" dirty="0"/>
              <a:t> </a:t>
            </a:r>
            <a:r>
              <a:rPr lang="it-IT" sz="1800" b="1" dirty="0" err="1"/>
              <a:t>Pharmaceuticals</a:t>
            </a:r>
            <a:endParaRPr lang="it-IT" sz="1800" b="1" dirty="0"/>
          </a:p>
          <a:p>
            <a:pPr marL="531799" lvl="1" indent="0">
              <a:buNone/>
            </a:pPr>
            <a:r>
              <a:rPr lang="it-IT" b="1" dirty="0">
                <a:solidFill>
                  <a:schemeClr val="tx1"/>
                </a:solidFill>
              </a:rPr>
              <a:t>					</a:t>
            </a:r>
            <a:r>
              <a:rPr lang="it-IT" b="1" dirty="0">
                <a:solidFill>
                  <a:schemeClr val="tx1"/>
                </a:solidFill>
              </a:rPr>
              <a:t>	</a:t>
            </a:r>
            <a:r>
              <a:rPr lang="it-IT" b="1" dirty="0" err="1">
                <a:solidFill>
                  <a:schemeClr val="tx1"/>
                </a:solidFill>
              </a:rPr>
              <a:t>Pronokal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004172" y="1169577"/>
            <a:ext cx="5776968" cy="131445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FBBA00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BBA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BBA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BBA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BBA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/>
              <a:t>Luca Busetto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31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1015905" y="5974447"/>
            <a:ext cx="5167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Sjöström L. J </a:t>
            </a:r>
            <a:r>
              <a:rPr lang="it-IT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it-IT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it-IT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2013;273:219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35" y="433682"/>
            <a:ext cx="3811905" cy="63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073" y="1153760"/>
            <a:ext cx="6493669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3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32714" y="5871995"/>
            <a:ext cx="3510732" cy="276985"/>
          </a:xfrm>
          <a:prstGeom prst="rect">
            <a:avLst/>
          </a:prstGeom>
        </p:spPr>
        <p:txBody>
          <a:bodyPr wrap="square" lIns="91425" tIns="45713" rIns="91425" bIns="45713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Sjöström L.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sv-SE" sz="1200" b="1" dirty="0">
                <a:latin typeface="Arial" panose="020B0604020202020204" pitchFamily="34" charset="0"/>
                <a:cs typeface="Arial" panose="020B0604020202020204" pitchFamily="34" charset="0"/>
              </a:rPr>
              <a:t>Intern Med 2013;273:219</a:t>
            </a:r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79" y="914952"/>
            <a:ext cx="3338989" cy="238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97" y="1343923"/>
            <a:ext cx="2120552" cy="176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502" y="1347065"/>
            <a:ext cx="2306004" cy="176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79" y="3507834"/>
            <a:ext cx="3214687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273" y="3363289"/>
            <a:ext cx="1521620" cy="227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226" y="3596655"/>
            <a:ext cx="2719389" cy="203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40" y="315629"/>
            <a:ext cx="2668624" cy="59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1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>
            <a:grpSpLocks noChangeAspect="1"/>
          </p:cNvGrpSpPr>
          <p:nvPr/>
        </p:nvGrpSpPr>
        <p:grpSpPr>
          <a:xfrm>
            <a:off x="978000" y="1373127"/>
            <a:ext cx="7954653" cy="4705747"/>
            <a:chOff x="1784199" y="1563024"/>
            <a:chExt cx="7348781" cy="4347330"/>
          </a:xfrm>
        </p:grpSpPr>
        <p:sp>
          <p:nvSpPr>
            <p:cNvPr id="4" name="Rettangolo 3"/>
            <p:cNvSpPr/>
            <p:nvPr/>
          </p:nvSpPr>
          <p:spPr>
            <a:xfrm>
              <a:off x="2801635" y="5157194"/>
              <a:ext cx="1640501" cy="753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it-IT" sz="1351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" name="Connettore 2 4"/>
            <p:cNvCxnSpPr/>
            <p:nvPr/>
          </p:nvCxnSpPr>
          <p:spPr>
            <a:xfrm flipV="1">
              <a:off x="2931528" y="2175432"/>
              <a:ext cx="0" cy="29703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nettore 2 5"/>
            <p:cNvCxnSpPr/>
            <p:nvPr/>
          </p:nvCxnSpPr>
          <p:spPr>
            <a:xfrm>
              <a:off x="2931528" y="5123168"/>
              <a:ext cx="61961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Connettore 2 6"/>
            <p:cNvCxnSpPr/>
            <p:nvPr/>
          </p:nvCxnSpPr>
          <p:spPr>
            <a:xfrm flipV="1">
              <a:off x="2931528" y="2094610"/>
              <a:ext cx="5484762" cy="3017129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sellaDiTesto 7"/>
            <p:cNvSpPr txBox="1"/>
            <p:nvPr/>
          </p:nvSpPr>
          <p:spPr>
            <a:xfrm>
              <a:off x="8632136" y="5339083"/>
              <a:ext cx="500844" cy="277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>
                <a:defRPr/>
              </a:pPr>
              <a:r>
                <a:rPr lang="it-IT" sz="1351" b="1" dirty="0">
                  <a:solidFill>
                    <a:prstClr val="black"/>
                  </a:solidFill>
                  <a:latin typeface="Calibri"/>
                </a:rPr>
                <a:t>%WL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4181864" y="5203992"/>
              <a:ext cx="333500" cy="277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>
                <a:defRPr/>
              </a:pPr>
              <a:r>
                <a:rPr lang="it-IT" sz="1351" b="1" dirty="0">
                  <a:solidFill>
                    <a:prstClr val="black"/>
                  </a:solidFill>
                  <a:latin typeface="Calibri"/>
                </a:rPr>
                <a:t>10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951540" y="5200583"/>
              <a:ext cx="333500" cy="277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>
                <a:defRPr/>
              </a:pPr>
              <a:r>
                <a:rPr lang="it-IT" sz="1351" b="1" dirty="0">
                  <a:solidFill>
                    <a:prstClr val="black"/>
                  </a:solidFill>
                  <a:latin typeface="Calibri"/>
                </a:rPr>
                <a:t>20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7627032" y="5200583"/>
              <a:ext cx="333500" cy="277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>
                <a:defRPr/>
              </a:pPr>
              <a:r>
                <a:rPr lang="it-IT" sz="1351" b="1" dirty="0">
                  <a:solidFill>
                    <a:prstClr val="black"/>
                  </a:solidFill>
                  <a:latin typeface="Calibri"/>
                </a:rPr>
                <a:t>30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784199" y="1563024"/>
              <a:ext cx="1728192" cy="277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89">
                <a:defRPr/>
              </a:pPr>
              <a:r>
                <a:rPr lang="it-IT" sz="1351" b="1" dirty="0" err="1">
                  <a:solidFill>
                    <a:prstClr val="black"/>
                  </a:solidFill>
                  <a:latin typeface="Calibri"/>
                </a:rPr>
                <a:t>Invasivity</a:t>
              </a:r>
              <a:r>
                <a:rPr lang="it-IT" sz="1351" b="1" dirty="0">
                  <a:solidFill>
                    <a:prstClr val="black"/>
                  </a:solidFill>
                  <a:latin typeface="Calibri"/>
                </a:rPr>
                <a:t>/</a:t>
              </a:r>
              <a:r>
                <a:rPr lang="it-IT" sz="1351" b="1" dirty="0" err="1">
                  <a:solidFill>
                    <a:prstClr val="black"/>
                  </a:solidFill>
                  <a:latin typeface="Calibri"/>
                </a:rPr>
                <a:t>Risk</a:t>
              </a:r>
              <a:r>
                <a:rPr lang="it-IT" sz="1351" b="1" dirty="0">
                  <a:solidFill>
                    <a:prstClr val="black"/>
                  </a:solidFill>
                  <a:latin typeface="Calibri"/>
                </a:rPr>
                <a:t>/</a:t>
              </a:r>
              <a:r>
                <a:rPr lang="it-IT" sz="1351" b="1" dirty="0" err="1">
                  <a:solidFill>
                    <a:prstClr val="black"/>
                  </a:solidFill>
                  <a:latin typeface="Calibri"/>
                </a:rPr>
                <a:t>Cost</a:t>
              </a:r>
              <a:endParaRPr lang="it-IT" sz="1351" b="1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" name="Immagine 12" descr="Dieta e attività fisica: un bilancio perfetto - Siena News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733" y="4493393"/>
              <a:ext cx="822960" cy="548952"/>
            </a:xfrm>
            <a:prstGeom prst="rect">
              <a:avLst/>
            </a:prstGeom>
          </p:spPr>
        </p:pic>
        <p:cxnSp>
          <p:nvCxnSpPr>
            <p:cNvPr id="14" name="Connettore diritto 6"/>
            <p:cNvCxnSpPr/>
            <p:nvPr/>
          </p:nvCxnSpPr>
          <p:spPr>
            <a:xfrm flipV="1">
              <a:off x="4324350" y="2297430"/>
              <a:ext cx="0" cy="28143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23"/>
            <p:cNvCxnSpPr/>
            <p:nvPr/>
          </p:nvCxnSpPr>
          <p:spPr>
            <a:xfrm flipV="1">
              <a:off x="6073140" y="2297430"/>
              <a:ext cx="0" cy="28143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24"/>
            <p:cNvCxnSpPr/>
            <p:nvPr/>
          </p:nvCxnSpPr>
          <p:spPr>
            <a:xfrm flipV="1">
              <a:off x="7764780" y="2297430"/>
              <a:ext cx="0" cy="28143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magine 16" descr="Los políticos quieren controlarlo todo, incluido la ...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1880" y="2175433"/>
              <a:ext cx="685800" cy="545211"/>
            </a:xfrm>
            <a:prstGeom prst="rect">
              <a:avLst/>
            </a:prstGeom>
          </p:spPr>
        </p:pic>
        <p:pic>
          <p:nvPicPr>
            <p:cNvPr id="18" name="Immagine 17" descr="Si tomo antibióticos, ¿debo modificar mi alimentación ...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658" y="4162187"/>
              <a:ext cx="685800" cy="685800"/>
            </a:xfrm>
            <a:prstGeom prst="rect">
              <a:avLst/>
            </a:prstGeom>
          </p:spPr>
        </p:pic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F22872C-1453-C37A-7471-5B8AE3F605C2}"/>
              </a:ext>
            </a:extLst>
          </p:cNvPr>
          <p:cNvSpPr txBox="1">
            <a:spLocks/>
          </p:cNvSpPr>
          <p:nvPr/>
        </p:nvSpPr>
        <p:spPr>
          <a:xfrm>
            <a:off x="1026346" y="213439"/>
            <a:ext cx="7900597" cy="6563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rgbClr val="D18A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Obesity management is changing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81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312885"/>
            <a:ext cx="3702976" cy="595835"/>
          </a:xfrm>
          <a:prstGeom prst="rect">
            <a:avLst/>
          </a:prstGeom>
        </p:spPr>
      </p:pic>
      <p:sp>
        <p:nvSpPr>
          <p:cNvPr id="4" name="CasellaDiTesto 2"/>
          <p:cNvSpPr txBox="1">
            <a:spLocks noChangeArrowheads="1"/>
          </p:cNvSpPr>
          <p:nvPr/>
        </p:nvSpPr>
        <p:spPr bwMode="auto">
          <a:xfrm>
            <a:off x="839416" y="5307595"/>
            <a:ext cx="2986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189">
              <a:defRPr/>
            </a:pPr>
            <a:r>
              <a:rPr lang="it-IT" alt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Wilding</a:t>
            </a:r>
            <a:r>
              <a:rPr lang="it-IT" alt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JPH et al. NEJM</a:t>
            </a: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2021;384:989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3" y="972667"/>
            <a:ext cx="4553619" cy="378314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BB4211EB-CEF1-6F4E-9809-49F4556D8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1749049"/>
            <a:ext cx="5019429" cy="241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4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348322"/>
            <a:ext cx="5013960" cy="636271"/>
          </a:xfrm>
          <a:prstGeom prst="rect">
            <a:avLst/>
          </a:prstGeom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912337" y="5714798"/>
            <a:ext cx="30620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189">
              <a:defRPr/>
            </a:pPr>
            <a:r>
              <a:rPr lang="it-IT" alt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Garevy</a:t>
            </a:r>
            <a:r>
              <a:rPr lang="it-IT" alt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WT et al. </a:t>
            </a:r>
            <a:r>
              <a:rPr lang="it-IT" alt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lang="it-IT" alt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2022;28:2083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908" y="1170455"/>
            <a:ext cx="7680960" cy="42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41" y="1087491"/>
            <a:ext cx="5142151" cy="3729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546" y="1087491"/>
            <a:ext cx="4384013" cy="3984751"/>
          </a:xfrm>
          <a:prstGeom prst="rect">
            <a:avLst/>
          </a:prstGeom>
        </p:spPr>
      </p:pic>
      <p:sp>
        <p:nvSpPr>
          <p:cNvPr id="4" name="CasellaDiTesto 2"/>
          <p:cNvSpPr txBox="1">
            <a:spLocks noChangeArrowheads="1"/>
          </p:cNvSpPr>
          <p:nvPr/>
        </p:nvSpPr>
        <p:spPr bwMode="auto">
          <a:xfrm>
            <a:off x="1041195" y="5352571"/>
            <a:ext cx="36045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Jastreboff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AM et al. N </a:t>
            </a: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Engl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J </a:t>
            </a: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Med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2022;387:205</a:t>
            </a:r>
            <a:endParaRPr lang="en-US" altLang="en-US" sz="1200" b="1" dirty="0">
              <a:solidFill>
                <a:srgbClr val="292934"/>
              </a:solidFill>
              <a:latin typeface="Arial"/>
              <a:cs typeface="Tahoma" pitchFamily="3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1" y="399355"/>
            <a:ext cx="6645241" cy="3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57</TotalTime>
  <Words>342</Words>
  <Application>Microsoft Office PowerPoint</Application>
  <PresentationFormat>Widescreen</PresentationFormat>
  <Paragraphs>71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Arial Black</vt:lpstr>
      <vt:lpstr>Calibri</vt:lpstr>
      <vt:lpstr>Calibri Light</vt:lpstr>
      <vt:lpstr>Century Gothic</vt:lpstr>
      <vt:lpstr>Tahoma</vt:lpstr>
      <vt:lpstr>Wingdings</vt:lpstr>
      <vt:lpstr>RetrospectVTI</vt:lpstr>
      <vt:lpstr>RUOLO DELLA TERAPIA MEDICA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Luca Busetto</cp:lastModifiedBy>
  <cp:revision>12</cp:revision>
  <dcterms:created xsi:type="dcterms:W3CDTF">2022-02-27T17:36:31Z</dcterms:created>
  <dcterms:modified xsi:type="dcterms:W3CDTF">2024-03-27T14:16:43Z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